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7" r:id="rId2"/>
    <p:sldId id="293" r:id="rId3"/>
    <p:sldId id="296" r:id="rId4"/>
    <p:sldId id="270" r:id="rId5"/>
    <p:sldId id="286" r:id="rId6"/>
    <p:sldId id="264" r:id="rId7"/>
    <p:sldId id="265" r:id="rId8"/>
    <p:sldId id="266" r:id="rId9"/>
    <p:sldId id="267" r:id="rId10"/>
    <p:sldId id="268" r:id="rId11"/>
    <p:sldId id="289" r:id="rId12"/>
    <p:sldId id="271" r:id="rId13"/>
    <p:sldId id="272" r:id="rId14"/>
    <p:sldId id="273" r:id="rId15"/>
    <p:sldId id="274" r:id="rId16"/>
    <p:sldId id="275" r:id="rId17"/>
    <p:sldId id="276" r:id="rId18"/>
    <p:sldId id="261" r:id="rId19"/>
    <p:sldId id="277" r:id="rId20"/>
    <p:sldId id="278" r:id="rId21"/>
    <p:sldId id="280" r:id="rId22"/>
    <p:sldId id="279" r:id="rId23"/>
    <p:sldId id="281" r:id="rId24"/>
    <p:sldId id="282" r:id="rId25"/>
    <p:sldId id="292" r:id="rId26"/>
    <p:sldId id="285" r:id="rId27"/>
    <p:sldId id="263" r:id="rId28"/>
    <p:sldId id="284" r:id="rId29"/>
    <p:sldId id="262" r:id="rId30"/>
    <p:sldId id="283" r:id="rId31"/>
    <p:sldId id="291" r:id="rId32"/>
    <p:sldId id="294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52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8C8D4-75ED-4EA0-A029-1EF57AAD7BC9}" type="datetimeFigureOut">
              <a:rPr lang="ru-RU" smtClean="0"/>
              <a:pPr/>
              <a:t>07.12.2015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8912E-C55C-44F6-B4D8-EA68FF2E24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8C8D4-75ED-4EA0-A029-1EF57AAD7BC9}" type="datetimeFigureOut">
              <a:rPr lang="ru-RU" smtClean="0"/>
              <a:pPr/>
              <a:t>07.12.2015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8912E-C55C-44F6-B4D8-EA68FF2E24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8C8D4-75ED-4EA0-A029-1EF57AAD7BC9}" type="datetimeFigureOut">
              <a:rPr lang="ru-RU" smtClean="0"/>
              <a:pPr/>
              <a:t>07.12.2015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8912E-C55C-44F6-B4D8-EA68FF2E24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8C8D4-75ED-4EA0-A029-1EF57AAD7BC9}" type="datetimeFigureOut">
              <a:rPr lang="ru-RU" smtClean="0"/>
              <a:pPr/>
              <a:t>07.12.2015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8912E-C55C-44F6-B4D8-EA68FF2E24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8C8D4-75ED-4EA0-A029-1EF57AAD7BC9}" type="datetimeFigureOut">
              <a:rPr lang="ru-RU" smtClean="0"/>
              <a:pPr/>
              <a:t>07.12.2015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8912E-C55C-44F6-B4D8-EA68FF2E24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8C8D4-75ED-4EA0-A029-1EF57AAD7BC9}" type="datetimeFigureOut">
              <a:rPr lang="ru-RU" smtClean="0"/>
              <a:pPr/>
              <a:t>07.12.2015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8912E-C55C-44F6-B4D8-EA68FF2E24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8C8D4-75ED-4EA0-A029-1EF57AAD7BC9}" type="datetimeFigureOut">
              <a:rPr lang="ru-RU" smtClean="0"/>
              <a:pPr/>
              <a:t>07.12.2015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8912E-C55C-44F6-B4D8-EA68FF2E24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8C8D4-75ED-4EA0-A029-1EF57AAD7BC9}" type="datetimeFigureOut">
              <a:rPr lang="ru-RU" smtClean="0"/>
              <a:pPr/>
              <a:t>07.12.2015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8912E-C55C-44F6-B4D8-EA68FF2E24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8C8D4-75ED-4EA0-A029-1EF57AAD7BC9}" type="datetimeFigureOut">
              <a:rPr lang="ru-RU" smtClean="0"/>
              <a:pPr/>
              <a:t>07.12.2015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8912E-C55C-44F6-B4D8-EA68FF2E24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8C8D4-75ED-4EA0-A029-1EF57AAD7BC9}" type="datetimeFigureOut">
              <a:rPr lang="ru-RU" smtClean="0"/>
              <a:pPr/>
              <a:t>07.12.2015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8912E-C55C-44F6-B4D8-EA68FF2E24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8C8D4-75ED-4EA0-A029-1EF57AAD7BC9}" type="datetimeFigureOut">
              <a:rPr lang="ru-RU" smtClean="0"/>
              <a:pPr/>
              <a:t>07.12.2015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8912E-C55C-44F6-B4D8-EA68FF2E24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00000">
              <a:srgbClr val="5E9EFF">
                <a:alpha val="58000"/>
              </a:srgbClr>
            </a:gs>
            <a:gs pos="0">
              <a:srgbClr val="85C2FF"/>
            </a:gs>
            <a:gs pos="70000">
              <a:srgbClr val="C4D6EB"/>
            </a:gs>
            <a:gs pos="100000">
              <a:srgbClr val="FFEBFA"/>
            </a:gs>
            <a:gs pos="100000">
              <a:srgbClr val="FFEBFA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48C8D4-75ED-4EA0-A029-1EF57AAD7BC9}" type="datetimeFigureOut">
              <a:rPr lang="ru-RU" smtClean="0"/>
              <a:pPr/>
              <a:t>07.12.2015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88912E-C55C-44F6-B4D8-EA68FF2E241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image" Target="../media/image2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Relationship Id="rId1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b09ca6e419133b59c9aa46cd960f0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7664" y="3212976"/>
            <a:ext cx="6022848" cy="3429024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755576" y="98072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Духовно-нравственное развитие и воспитание младших школьников</a:t>
            </a:r>
            <a:b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 основе исследовательской и проектной деятельности</a:t>
            </a: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6725" y="-171450"/>
            <a:ext cx="8229600" cy="1143000"/>
          </a:xfrm>
        </p:spPr>
        <p:txBody>
          <a:bodyPr/>
          <a:lstStyle/>
          <a:p>
            <a:pPr eaLnBrk="1" hangingPunct="1"/>
            <a:r>
              <a:rPr lang="ru-RU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388" y="620713"/>
            <a:ext cx="8715375" cy="5715000"/>
          </a:xfrm>
        </p:spPr>
        <p:txBody>
          <a:bodyPr/>
          <a:lstStyle/>
          <a:p>
            <a:pPr algn="just">
              <a:spcAft>
                <a:spcPts val="1800"/>
              </a:spcAft>
              <a:buFont typeface="Calibri" pitchFamily="34" charset="0"/>
              <a:buAutoNum type="arabicParenR"/>
            </a:pPr>
            <a:r>
              <a:rPr lang="ru-RU" sz="240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рассмотреть традиции почитания</a:t>
            </a:r>
            <a:r>
              <a:rPr lang="ru-RU" sz="240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старшего поколения  у разных народов;</a:t>
            </a:r>
          </a:p>
          <a:p>
            <a:pPr algn="just">
              <a:spcAft>
                <a:spcPts val="1800"/>
              </a:spcAft>
              <a:buFont typeface="Calibri" pitchFamily="34" charset="0"/>
              <a:buAutoNum type="arabicParenR"/>
            </a:pPr>
            <a:r>
              <a:rPr lang="ru-RU" sz="240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выяснить  роль </a:t>
            </a:r>
            <a:r>
              <a:rPr lang="ru-RU" sz="240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бабушек и дедушек в воспитании внуков;</a:t>
            </a:r>
          </a:p>
          <a:p>
            <a:pPr algn="just">
              <a:spcAft>
                <a:spcPts val="1800"/>
              </a:spcAft>
              <a:buFont typeface="Calibri" pitchFamily="34" charset="0"/>
              <a:buAutoNum type="arabicParenR"/>
            </a:pPr>
            <a:r>
              <a:rPr lang="ru-RU" sz="240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подобрать пословицы и произведения </a:t>
            </a:r>
            <a:r>
              <a:rPr lang="ru-RU" sz="240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современных детских писателей  разных народов об отношении к старшему поколению, проанализировать собранный речевой материал, систематизировать пословицы по тематическим группам</a:t>
            </a:r>
          </a:p>
          <a:p>
            <a:pPr algn="just">
              <a:spcAft>
                <a:spcPts val="1800"/>
              </a:spcAft>
              <a:buFont typeface="Calibri" pitchFamily="34" charset="0"/>
              <a:buAutoNum type="arabicParenR"/>
            </a:pPr>
            <a:r>
              <a:rPr lang="ru-RU" sz="240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основе анализа пословиц и детских литературных произведений </a:t>
            </a:r>
            <a:r>
              <a:rPr lang="ru-RU" sz="240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установить результат </a:t>
            </a:r>
            <a:r>
              <a:rPr lang="ru-RU" sz="240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исполнения заповеди почитания и выявить следствия неисполнения этой заповеди в семьях наших предков и современной семье;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ru-RU" sz="1800" smtClean="0"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>
          <a:xfrm>
            <a:off x="250825" y="26035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ru-RU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Интервью с судьёй Ухтинского городского суда Курлаповой Натальей Викторовной</a:t>
            </a:r>
          </a:p>
        </p:txBody>
      </p:sp>
      <p:pic>
        <p:nvPicPr>
          <p:cNvPr id="29699" name="Содержимое 3" descr="судья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06425" y="1600200"/>
            <a:ext cx="793115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/>
          </p:cNvSpPr>
          <p:nvPr/>
        </p:nvSpPr>
        <p:spPr bwMode="auto">
          <a:xfrm>
            <a:off x="195263" y="620713"/>
            <a:ext cx="8715375" cy="597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endParaRPr lang="ru-RU" sz="3200" i="1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38915" name="Text Box 5"/>
          <p:cNvSpPr txBox="1">
            <a:spLocks noChangeArrowheads="1"/>
          </p:cNvSpPr>
          <p:nvPr/>
        </p:nvSpPr>
        <p:spPr bwMode="auto">
          <a:xfrm>
            <a:off x="2411413" y="-26988"/>
            <a:ext cx="4321175" cy="701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 b="1">
                <a:solidFill>
                  <a:srgbClr val="0000FF"/>
                </a:solidFill>
                <a:latin typeface="Times New Roman" pitchFamily="18" charset="0"/>
              </a:rPr>
              <a:t>В Ы В О Д Ы</a:t>
            </a:r>
          </a:p>
        </p:txBody>
      </p:sp>
      <p:sp>
        <p:nvSpPr>
          <p:cNvPr id="33796" name="Прямоугольник 3"/>
          <p:cNvSpPr>
            <a:spLocks noChangeArrowheads="1"/>
          </p:cNvSpPr>
          <p:nvPr/>
        </p:nvSpPr>
        <p:spPr bwMode="auto">
          <a:xfrm>
            <a:off x="467544" y="980728"/>
            <a:ext cx="5041379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Анализ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пословиц разных народов, произведений для детей современных писателей доказал, что есть несомненная связь между личным счастьем человека и его отношением к старшему поколению. </a:t>
            </a:r>
          </a:p>
        </p:txBody>
      </p:sp>
      <p:pic>
        <p:nvPicPr>
          <p:cNvPr id="5" name="Содержимое 3" descr="http://cs619127.vk.me/v619127416/1d407/VlKTUNc11vs.jpg"/>
          <p:cNvPicPr>
            <a:picLocks/>
          </p:cNvPicPr>
          <p:nvPr/>
        </p:nvPicPr>
        <p:blipFill>
          <a:blip r:embed="rId2" cstate="print"/>
          <a:srcRect r="47656"/>
          <a:stretch>
            <a:fillRect/>
          </a:stretch>
        </p:blipFill>
        <p:spPr>
          <a:xfrm>
            <a:off x="5724128" y="1196752"/>
            <a:ext cx="3217862" cy="374441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grpId="0" nodeType="after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89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FF00"/>
                </a:solidFill>
                <a:latin typeface="Palatino Linotype" pitchFamily="18" charset="0"/>
              </a:rPr>
              <a:t>Стариков почитать – свою жизнь сохранять</a:t>
            </a:r>
            <a:endParaRPr lang="ru-RU" dirty="0">
              <a:solidFill>
                <a:srgbClr val="FFFF00"/>
              </a:solidFill>
              <a:latin typeface="Palatino Linotype" pitchFamily="18" charset="0"/>
            </a:endParaRPr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986" t="36274" r="26077" b="16584"/>
          <a:stretch/>
        </p:blipFill>
        <p:spPr bwMode="auto">
          <a:xfrm>
            <a:off x="971600" y="1484784"/>
            <a:ext cx="7200800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25576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00"/>
                </a:solidFill>
                <a:latin typeface="Palatino Linotype" pitchFamily="18" charset="0"/>
              </a:rPr>
              <a:t>Проблема</a:t>
            </a:r>
            <a:endParaRPr lang="ru-RU" dirty="0">
              <a:solidFill>
                <a:srgbClr val="FFFF00"/>
              </a:solidFill>
              <a:latin typeface="Palatino Linotype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988840"/>
            <a:ext cx="8363272" cy="4525963"/>
          </a:xfrm>
        </p:spPr>
        <p:txBody>
          <a:bodyPr/>
          <a:lstStyle/>
          <a:p>
            <a:pPr algn="just">
              <a:buNone/>
            </a:pPr>
            <a:r>
              <a:rPr lang="ru-RU" dirty="0" smtClean="0"/>
              <a:t>     </a:t>
            </a:r>
            <a:r>
              <a:rPr lang="ru-RU" dirty="0" smtClean="0">
                <a:latin typeface="Palatino Linotype" pitchFamily="18" charset="0"/>
              </a:rPr>
              <a:t>Что</a:t>
            </a:r>
            <a:r>
              <a:rPr lang="ru-RU" dirty="0" smtClean="0">
                <a:solidFill>
                  <a:srgbClr val="FFFFCC"/>
                </a:solidFill>
                <a:latin typeface="Palatino Linotype" pitchFamily="18" charset="0"/>
              </a:rPr>
              <a:t> </a:t>
            </a:r>
            <a:r>
              <a:rPr lang="ru-RU" dirty="0" smtClean="0">
                <a:latin typeface="Palatino Linotype" pitchFamily="18" charset="0"/>
              </a:rPr>
              <a:t>мы можем сделать, чтобы не прерывалась связь поколений? </a:t>
            </a:r>
          </a:p>
          <a:p>
            <a:pPr algn="just">
              <a:buNone/>
            </a:pPr>
            <a:r>
              <a:rPr lang="ru-RU" dirty="0" smtClean="0">
                <a:latin typeface="Palatino Linotype" pitchFamily="18" charset="0"/>
              </a:rPr>
              <a:t>Как каждый из нас может помочь пожилым людям, которые в этом нуждаются?  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00"/>
                </a:solidFill>
                <a:latin typeface="Palatino Linotype" pitchFamily="18" charset="0"/>
              </a:rPr>
              <a:t>Цель проекта</a:t>
            </a:r>
            <a:endParaRPr lang="ru-RU" dirty="0">
              <a:solidFill>
                <a:srgbClr val="FFFF00"/>
              </a:solidFill>
              <a:latin typeface="Palatino Linotype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525963"/>
          </a:xfrm>
        </p:spPr>
        <p:txBody>
          <a:bodyPr/>
          <a:lstStyle/>
          <a:p>
            <a:pPr algn="just">
              <a:buNone/>
            </a:pPr>
            <a:r>
              <a:rPr lang="ru-RU" dirty="0" smtClean="0">
                <a:latin typeface="Palatino Linotype" pitchFamily="18" charset="0"/>
              </a:rPr>
              <a:t>Помочь сохранению связи поколений, подарить пожилым людям  тепло наших сердец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5" name="Рисунок 4" descr="prev59914543-2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32956" y="4149080"/>
            <a:ext cx="3348372" cy="2232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01751"/>
            <a:ext cx="2939335" cy="324036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670" y="3764454"/>
            <a:ext cx="4572000" cy="28597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60009"/>
            <a:ext cx="4781484" cy="32403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3182" b="5421"/>
          <a:stretch/>
        </p:blipFill>
        <p:spPr>
          <a:xfrm>
            <a:off x="395536" y="3548430"/>
            <a:ext cx="2630173" cy="307580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07353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FFFF00"/>
                </a:solidFill>
                <a:latin typeface="Palatino Linotype" pitchFamily="18" charset="0"/>
              </a:rPr>
              <a:t>План проекта</a:t>
            </a:r>
            <a:endParaRPr lang="ru-RU" sz="3600" dirty="0">
              <a:solidFill>
                <a:srgbClr val="FFFF00"/>
              </a:solidFill>
              <a:latin typeface="Palatino Linotype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7490" t="29270" r="13089" b="11863"/>
          <a:stretch>
            <a:fillRect/>
          </a:stretch>
        </p:blipFill>
        <p:spPr bwMode="auto">
          <a:xfrm>
            <a:off x="323528" y="908720"/>
            <a:ext cx="8568952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03848" y="2996952"/>
            <a:ext cx="3142211" cy="2286000"/>
          </a:xfrm>
          <a:prstGeom prst="rect">
            <a:avLst/>
          </a:prstGeom>
        </p:spPr>
      </p:pic>
      <p:pic>
        <p:nvPicPr>
          <p:cNvPr id="5" name="Рисунок 4" descr="IMG_20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6380" y="214290"/>
            <a:ext cx="3437955" cy="2494630"/>
          </a:xfrm>
          <a:prstGeom prst="rect">
            <a:avLst/>
          </a:prstGeom>
        </p:spPr>
      </p:pic>
      <p:pic>
        <p:nvPicPr>
          <p:cNvPr id="6" name="Содержимое 3" descr="IMG_5702[1]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79513" y="188640"/>
            <a:ext cx="3312426" cy="24482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221088"/>
            <a:ext cx="2919063" cy="25111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4077072"/>
            <a:ext cx="2413901" cy="26369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00"/>
                </a:solidFill>
                <a:latin typeface="Palatino Linotype" pitchFamily="18" charset="0"/>
              </a:rPr>
              <a:t>Практические задачи</a:t>
            </a:r>
            <a:endParaRPr lang="ru-RU" dirty="0">
              <a:solidFill>
                <a:srgbClr val="FFFF00"/>
              </a:solidFill>
              <a:latin typeface="Palatino Linotype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55000" lnSpcReduction="20000"/>
          </a:bodyPr>
          <a:lstStyle/>
          <a:p>
            <a:r>
              <a:rPr lang="ru-RU" sz="4400" b="1" dirty="0" smtClean="0">
                <a:latin typeface="Palatino Linotype" pitchFamily="18" charset="0"/>
              </a:rPr>
              <a:t>записать рассказы ветеранов;</a:t>
            </a:r>
          </a:p>
          <a:p>
            <a:r>
              <a:rPr lang="ru-RU" sz="4400" b="1" dirty="0" smtClean="0">
                <a:latin typeface="Palatino Linotype" pitchFamily="18" charset="0"/>
              </a:rPr>
              <a:t>расшифровать записи;</a:t>
            </a:r>
          </a:p>
          <a:p>
            <a:r>
              <a:rPr lang="ru-RU" sz="4400" b="1" dirty="0" smtClean="0">
                <a:latin typeface="Palatino Linotype" pitchFamily="18" charset="0"/>
              </a:rPr>
              <a:t>на основе этих воспоминаний написать творческие работы и подарить их нашим собеседникам;</a:t>
            </a:r>
          </a:p>
          <a:p>
            <a:r>
              <a:rPr lang="ru-RU" sz="4400" b="1" dirty="0" smtClean="0">
                <a:latin typeface="Palatino Linotype" pitchFamily="18" charset="0"/>
              </a:rPr>
              <a:t>самые яркие факты из жизни наших собеседников, их фотографии объединить в Google-презентации и использовать её для проведения классных часов;</a:t>
            </a:r>
          </a:p>
          <a:p>
            <a:r>
              <a:rPr lang="ru-RU" sz="4400" b="1" dirty="0" smtClean="0">
                <a:latin typeface="Palatino Linotype" pitchFamily="18" charset="0"/>
              </a:rPr>
              <a:t>сборник творческих работ разместить на сайте гимназии;</a:t>
            </a:r>
          </a:p>
          <a:p>
            <a:r>
              <a:rPr lang="ru-RU" sz="4400" b="1" dirty="0" smtClean="0">
                <a:latin typeface="Palatino Linotype" pitchFamily="18" charset="0"/>
              </a:rPr>
              <a:t> узнать в фирмах, оказывающих полиграфические услуги, стоимость издания сборника творческих работ;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FFFF00"/>
                </a:solidFill>
                <a:latin typeface="Palatino Linotype" pitchFamily="18" charset="0"/>
              </a:rPr>
              <a:t>Для реализации проекта необходимо:</a:t>
            </a:r>
            <a:endParaRPr lang="ru-RU" sz="3600" dirty="0">
              <a:solidFill>
                <a:srgbClr val="FFFF00"/>
              </a:solidFill>
              <a:latin typeface="Palatino Linotype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37541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/>
                        <a:t>Технические средства для записи устных рассказов, фотоаппарат</a:t>
                      </a:r>
                    </a:p>
                    <a:p>
                      <a:endParaRPr lang="ru-RU" dirty="0">
                        <a:latin typeface="Palatino Linotyp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/>
                        <a:t>Каждый участник проекта принесёт из дома </a:t>
                      </a:r>
                      <a:endParaRPr lang="ru-RU" dirty="0">
                        <a:latin typeface="Palatino Linotype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kern="1200" dirty="0" smtClean="0"/>
                        <a:t>Принтер для распечатки  отдельных сочинений</a:t>
                      </a:r>
                      <a:endParaRPr lang="ru-RU" dirty="0">
                        <a:latin typeface="Palatino Linotyp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/>
                        <a:t>Домашний или школьный </a:t>
                      </a:r>
                      <a:endParaRPr lang="ru-RU" dirty="0">
                        <a:latin typeface="Palatino Linotype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/>
                        <a:t>Распечатывание сборника творческих работ – 1шт.</a:t>
                      </a:r>
                    </a:p>
                    <a:p>
                      <a:endParaRPr lang="ru-RU" dirty="0">
                        <a:latin typeface="Palatino Linotyp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/>
                        <a:t>Помощь окажет на работе папа участницы проекта</a:t>
                      </a:r>
                      <a:endParaRPr lang="ru-RU" dirty="0">
                        <a:latin typeface="Palatino Linotype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/>
                        <a:t>Издание сборника в фирмах, оказывающих полиграфические услуги</a:t>
                      </a:r>
                    </a:p>
                    <a:p>
                      <a:endParaRPr lang="ru-RU" dirty="0">
                        <a:latin typeface="Palatino Linotyp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Обратимся</a:t>
                      </a:r>
                      <a:r>
                        <a:rPr lang="ru-RU" baseline="0" dirty="0" smtClean="0"/>
                        <a:t> за материальной поддержкой в Совет гимназии</a:t>
                      </a:r>
                      <a:endParaRPr lang="ru-RU" dirty="0">
                        <a:latin typeface="Palatino Linotype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Palatino Linotype" pitchFamily="18" charset="0"/>
              </a:rPr>
              <a:t>Сборник работ детского литературного творчества</a:t>
            </a:r>
            <a:br>
              <a:rPr lang="ru-RU" sz="2400" dirty="0" smtClean="0">
                <a:solidFill>
                  <a:schemeClr val="bg1"/>
                </a:solidFill>
                <a:latin typeface="Palatino Linotype" pitchFamily="18" charset="0"/>
              </a:rPr>
            </a:br>
            <a:r>
              <a:rPr lang="ru-RU" sz="2400" dirty="0" smtClean="0">
                <a:solidFill>
                  <a:srgbClr val="FFFF00"/>
                </a:solidFill>
                <a:latin typeface="Palatino Linotype" pitchFamily="18" charset="0"/>
              </a:rPr>
              <a:t>«У каждого из них была своя война»</a:t>
            </a:r>
            <a:endParaRPr lang="ru-RU" sz="2400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3" name="Picture 6"/>
          <p:cNvPicPr>
            <a:picLocks noChangeAspect="1" noChangeArrowheads="1"/>
          </p:cNvPicPr>
          <p:nvPr/>
        </p:nvPicPr>
        <p:blipFill>
          <a:blip r:embed="rId2" cstate="print"/>
          <a:srcRect l="26578" t="15224" r="4910" b="24239"/>
          <a:stretch>
            <a:fillRect/>
          </a:stretch>
        </p:blipFill>
        <p:spPr bwMode="auto">
          <a:xfrm>
            <a:off x="755576" y="1340768"/>
            <a:ext cx="7633543" cy="521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115616" y="260648"/>
            <a:ext cx="6948264" cy="908720"/>
          </a:xfrm>
        </p:spPr>
        <p:txBody>
          <a:bodyPr>
            <a:normAutofit fontScale="90000"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700" dirty="0" smtClean="0">
                <a:solidFill>
                  <a:schemeClr val="bg1"/>
                </a:solidFill>
                <a:effectLst/>
                <a:latin typeface="Palatino Linotype" pitchFamily="18" charset="0"/>
              </a:rPr>
              <a:t>Сборник работ детского литературного творчества</a:t>
            </a:r>
            <a:r>
              <a:rPr lang="ru-RU" sz="2700" dirty="0" smtClean="0">
                <a:solidFill>
                  <a:srgbClr val="0070C0"/>
                </a:solidFill>
                <a:effectLst/>
                <a:latin typeface="Palatino Linotype" pitchFamily="18" charset="0"/>
              </a:rPr>
              <a:t/>
            </a:r>
            <a:br>
              <a:rPr lang="ru-RU" sz="2700" dirty="0" smtClean="0">
                <a:solidFill>
                  <a:srgbClr val="0070C0"/>
                </a:solidFill>
                <a:effectLst/>
                <a:latin typeface="Palatino Linotype" pitchFamily="18" charset="0"/>
              </a:rPr>
            </a:br>
            <a:r>
              <a:rPr lang="ru-RU" sz="2700" dirty="0" smtClean="0">
                <a:solidFill>
                  <a:srgbClr val="FFFF00"/>
                </a:solidFill>
                <a:effectLst/>
                <a:latin typeface="Palatino Linotype" pitchFamily="18" charset="0"/>
              </a:rPr>
              <a:t>«У каждого из них была своя война»</a:t>
            </a:r>
            <a:r>
              <a:rPr lang="ru-RU" sz="1900" dirty="0" smtClean="0">
                <a:solidFill>
                  <a:srgbClr val="FF0000"/>
                </a:solidFill>
                <a:effectLst/>
              </a:rPr>
              <a:t/>
            </a:r>
            <a:br>
              <a:rPr lang="ru-RU" sz="1900" dirty="0" smtClean="0">
                <a:solidFill>
                  <a:srgbClr val="FF0000"/>
                </a:solidFill>
                <a:effectLst/>
              </a:rPr>
            </a:br>
            <a:r>
              <a:rPr lang="ru-RU" sz="1900" dirty="0" smtClean="0">
                <a:solidFill>
                  <a:srgbClr val="0070C0"/>
                </a:solidFill>
                <a:effectLst/>
              </a:rPr>
              <a:t> </a:t>
            </a:r>
            <a:endParaRPr lang="ru-RU" sz="1900" dirty="0">
              <a:solidFill>
                <a:srgbClr val="0070C0"/>
              </a:solidFill>
            </a:endParaRPr>
          </a:p>
        </p:txBody>
      </p:sp>
      <p:pic>
        <p:nvPicPr>
          <p:cNvPr id="14339" name="Picture 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 l="61894" t="15451" r="4951" b="24457"/>
          <a:stretch>
            <a:fillRect/>
          </a:stretch>
        </p:blipFill>
        <p:spPr>
          <a:xfrm>
            <a:off x="2627313" y="1268413"/>
            <a:ext cx="3673475" cy="5326062"/>
          </a:xfrm>
          <a:prstGeom prst="rect">
            <a:avLst/>
          </a:prstGeom>
          <a:noFill/>
        </p:spPr>
      </p:pic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44450"/>
            <a:ext cx="1400175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ru-RU" dirty="0" smtClean="0">
                <a:solidFill>
                  <a:srgbClr val="FFFF00"/>
                </a:solidFill>
                <a:latin typeface="Palatino Linotype" pitchFamily="18" charset="0"/>
              </a:rPr>
              <a:t>Выводы</a:t>
            </a:r>
            <a:endParaRPr lang="ru-RU" dirty="0">
              <a:solidFill>
                <a:srgbClr val="FFFF00"/>
              </a:solidFill>
              <a:latin typeface="Palatino Linotype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844824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>
                <a:latin typeface="Palatino Linotype" pitchFamily="18" charset="0"/>
              </a:rPr>
              <a:t>лучше узнали и поняли  историю Великой Отечественной войны по воспоминаниям непосредственных участников тех событий;</a:t>
            </a:r>
          </a:p>
          <a:p>
            <a:r>
              <a:rPr lang="ru-RU" dirty="0" smtClean="0">
                <a:latin typeface="Palatino Linotype" pitchFamily="18" charset="0"/>
              </a:rPr>
              <a:t>получили уникальный опыт общения с  участниками Великой Отечественной войны, тружениками тыла, блокадниками;</a:t>
            </a:r>
          </a:p>
          <a:p>
            <a:r>
              <a:rPr lang="ru-RU" dirty="0" smtClean="0">
                <a:latin typeface="Palatino Linotype" pitchFamily="18" charset="0"/>
              </a:rPr>
              <a:t>впервые написали творческую работу по рассказам наших земляков </a:t>
            </a:r>
          </a:p>
          <a:p>
            <a:r>
              <a:rPr lang="ru-RU" dirty="0" smtClean="0">
                <a:latin typeface="Palatino Linotype" pitchFamily="18" charset="0"/>
              </a:rPr>
              <a:t>учились работать в команде, выступать публично.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39552" y="1052736"/>
            <a:ext cx="62584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FFFFCC"/>
                </a:solidFill>
                <a:latin typeface="Palatino Linotype" pitchFamily="18" charset="0"/>
              </a:rPr>
              <a:t>За время работы над проектом</a:t>
            </a:r>
            <a:endParaRPr lang="ru-RU" sz="3200" dirty="0">
              <a:solidFill>
                <a:srgbClr val="FFFFCC"/>
              </a:solidFill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FFFF00"/>
                </a:solidFill>
                <a:latin typeface="Palatino Linotype" pitchFamily="18" charset="0"/>
              </a:rPr>
              <a:t>Связь времён, связь поколений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591818"/>
            <a:ext cx="7272808" cy="4038401"/>
          </a:xfrm>
        </p:spPr>
      </p:pic>
      <p:pic>
        <p:nvPicPr>
          <p:cNvPr id="5" name="Рисунок 4" descr="647667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764704"/>
            <a:ext cx="939339" cy="1008112"/>
          </a:xfrm>
          <a:prstGeom prst="rect">
            <a:avLst/>
          </a:prstGeom>
        </p:spPr>
      </p:pic>
      <p:pic>
        <p:nvPicPr>
          <p:cNvPr id="6" name="Рисунок 5" descr="647667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52120" y="908720"/>
            <a:ext cx="1006435" cy="1080120"/>
          </a:xfrm>
          <a:prstGeom prst="rect">
            <a:avLst/>
          </a:prstGeom>
        </p:spPr>
      </p:pic>
      <p:pic>
        <p:nvPicPr>
          <p:cNvPr id="7" name="Рисунок 6" descr="647667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72200" y="1340768"/>
            <a:ext cx="1006435" cy="1080120"/>
          </a:xfrm>
          <a:prstGeom prst="rect">
            <a:avLst/>
          </a:prstGeom>
        </p:spPr>
      </p:pic>
      <p:pic>
        <p:nvPicPr>
          <p:cNvPr id="8" name="Рисунок 7" descr="647667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2699792" y="908720"/>
            <a:ext cx="1006435" cy="1080120"/>
          </a:xfrm>
          <a:prstGeom prst="rect">
            <a:avLst/>
          </a:prstGeom>
        </p:spPr>
      </p:pic>
      <p:pic>
        <p:nvPicPr>
          <p:cNvPr id="10" name="Рисунок 9" descr="647667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1835696" y="1124744"/>
            <a:ext cx="1073530" cy="1152128"/>
          </a:xfrm>
          <a:prstGeom prst="rect">
            <a:avLst/>
          </a:prstGeom>
        </p:spPr>
      </p:pic>
      <p:pic>
        <p:nvPicPr>
          <p:cNvPr id="11" name="Рисунок 10" descr="647667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1115616" y="1412776"/>
            <a:ext cx="1006435" cy="1080120"/>
          </a:xfrm>
          <a:prstGeom prst="rect">
            <a:avLst/>
          </a:prstGeom>
        </p:spPr>
      </p:pic>
      <p:pic>
        <p:nvPicPr>
          <p:cNvPr id="12" name="Рисунок 11" descr="647667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323528" y="1916832"/>
            <a:ext cx="939338" cy="1008111"/>
          </a:xfrm>
          <a:prstGeom prst="rect">
            <a:avLst/>
          </a:prstGeom>
        </p:spPr>
      </p:pic>
      <p:pic>
        <p:nvPicPr>
          <p:cNvPr id="13" name="Рисунок 12" descr="647667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3707904" y="692696"/>
            <a:ext cx="1073530" cy="1152128"/>
          </a:xfrm>
          <a:prstGeom prst="rect">
            <a:avLst/>
          </a:prstGeom>
        </p:spPr>
      </p:pic>
      <p:pic>
        <p:nvPicPr>
          <p:cNvPr id="14" name="Рисунок 13" descr="647667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64288" y="1628800"/>
            <a:ext cx="1006435" cy="1080120"/>
          </a:xfrm>
          <a:prstGeom prst="rect">
            <a:avLst/>
          </a:prstGeom>
        </p:spPr>
      </p:pic>
      <p:pic>
        <p:nvPicPr>
          <p:cNvPr id="15" name="Рисунок 14" descr="647667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56376" y="1844824"/>
            <a:ext cx="1006435" cy="10801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0787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1455" t="9546" r="9631" b="6131"/>
          <a:stretch>
            <a:fillRect/>
          </a:stretch>
        </p:blipFill>
        <p:spPr bwMode="auto">
          <a:xfrm>
            <a:off x="395536" y="260648"/>
            <a:ext cx="8280919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179" t="10178" r="48727" b="7090"/>
          <a:stretch>
            <a:fillRect/>
          </a:stretch>
        </p:blipFill>
        <p:spPr bwMode="auto">
          <a:xfrm>
            <a:off x="251520" y="260648"/>
            <a:ext cx="2664296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 l="9838" t="17516" r="50000" b="17516"/>
          <a:stretch>
            <a:fillRect/>
          </a:stretch>
        </p:blipFill>
        <p:spPr bwMode="auto">
          <a:xfrm>
            <a:off x="5868144" y="260649"/>
            <a:ext cx="2572649" cy="338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Катя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39752" y="3789040"/>
            <a:ext cx="3768080" cy="30330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179" t="13437" r="20726" b="23000"/>
          <a:stretch>
            <a:fillRect/>
          </a:stretch>
        </p:blipFill>
        <p:spPr bwMode="auto">
          <a:xfrm>
            <a:off x="179512" y="260648"/>
            <a:ext cx="8820472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179" t="10178" r="43636" b="42092"/>
          <a:stretch>
            <a:fillRect/>
          </a:stretch>
        </p:blipFill>
        <p:spPr bwMode="auto">
          <a:xfrm>
            <a:off x="323528" y="0"/>
            <a:ext cx="8820472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8198" t="25269" r="6925" b="9497"/>
          <a:stretch>
            <a:fillRect/>
          </a:stretch>
        </p:blipFill>
        <p:spPr bwMode="auto">
          <a:xfrm>
            <a:off x="179512" y="188640"/>
            <a:ext cx="8640960" cy="6552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images.myshared.ru/418834/slide_23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121" t="2559" r="20825" b="4097"/>
          <a:stretch/>
        </p:blipFill>
        <p:spPr bwMode="auto">
          <a:xfrm>
            <a:off x="4860032" y="476672"/>
            <a:ext cx="3960440" cy="60394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4" name="Picture 8" descr="https://www.oprf.ru/files/deti_internet26122012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73016"/>
            <a:ext cx="3508915" cy="28083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34.ua/uploads/posts/2013-03/1364568559_knigi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3570734" cy="26642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6859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179" t="2223" r="2906" b="8681"/>
          <a:stretch>
            <a:fillRect/>
          </a:stretch>
        </p:blipFill>
        <p:spPr bwMode="auto">
          <a:xfrm>
            <a:off x="0" y="0"/>
            <a:ext cx="9144000" cy="6741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3" descr="IMG_5702[1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79712" y="188640"/>
            <a:ext cx="5039871" cy="3697573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33092" y="4288188"/>
            <a:ext cx="2748135" cy="21818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05064"/>
            <a:ext cx="3672408" cy="27363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5576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motivator-4957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404664"/>
            <a:ext cx="7848872" cy="576064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1" descr="102063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15888"/>
            <a:ext cx="2376488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Рисунок 2" descr="Chudaki_i_zanudy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8400" y="188913"/>
            <a:ext cx="1905000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Рисунок 3" descr="cover_1577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59563" y="260350"/>
            <a:ext cx="187325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Рисунок 4" descr="шурик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0113" y="3789363"/>
            <a:ext cx="2087562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Рисунок 5" descr="big (1).jpg"/>
          <p:cNvPicPr>
            <a:picLocks noChangeAspect="1"/>
          </p:cNvPicPr>
          <p:nvPr/>
        </p:nvPicPr>
        <p:blipFill>
          <a:blip r:embed="rId6" cstate="print"/>
          <a:srcRect t="4446" b="4387"/>
          <a:stretch>
            <a:fillRect/>
          </a:stretch>
        </p:blipFill>
        <p:spPr bwMode="auto">
          <a:xfrm>
            <a:off x="6443663" y="3860800"/>
            <a:ext cx="2024062" cy="285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Рисунок 6" descr="1011837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27438" y="3860800"/>
            <a:ext cx="2024062" cy="266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5" descr="121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765175"/>
            <a:ext cx="4393183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Содержимое 6" descr="120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788024" y="764705"/>
            <a:ext cx="4033838" cy="57606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179388" y="-315913"/>
            <a:ext cx="8643937" cy="2884488"/>
          </a:xfrm>
        </p:spPr>
        <p:txBody>
          <a:bodyPr/>
          <a:lstStyle/>
          <a:p>
            <a:pPr eaLnBrk="1" hangingPunct="1"/>
            <a:r>
              <a:rPr lang="ru-RU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СТАРИКОВ ПОЧИТАТЬ – СВОЮ ЖИЗНЬ СОХРАНЯТЬ</a:t>
            </a:r>
          </a:p>
        </p:txBody>
      </p:sp>
      <p:sp>
        <p:nvSpPr>
          <p:cNvPr id="2051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4663" y="3433763"/>
            <a:ext cx="4598987" cy="3209925"/>
          </a:xfrm>
        </p:spPr>
        <p:txBody>
          <a:bodyPr/>
          <a:lstStyle/>
          <a:p>
            <a:pPr algn="l" eaLnBrk="1" hangingPunct="1"/>
            <a:r>
              <a:rPr lang="ru-RU" sz="2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Утянский Артём 3 класс</a:t>
            </a:r>
          </a:p>
          <a:p>
            <a:pPr algn="l" eaLnBrk="1" hangingPunct="1"/>
            <a:r>
              <a:rPr lang="ru-RU" sz="2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МОУ «Гимназия иностранных языков»</a:t>
            </a:r>
            <a:endParaRPr lang="en-US" sz="24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eaLnBrk="1" hangingPunct="1"/>
            <a:endParaRPr lang="en-US" sz="24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eaLnBrk="1" hangingPunct="1"/>
            <a:r>
              <a:rPr lang="ru-RU" sz="2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Руководитель:</a:t>
            </a:r>
          </a:p>
          <a:p>
            <a:pPr algn="l" eaLnBrk="1" hangingPunct="1"/>
            <a:r>
              <a:rPr lang="ru-RU" sz="2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Кудрявцева Инна Васильевна,</a:t>
            </a:r>
          </a:p>
          <a:p>
            <a:pPr algn="l" eaLnBrk="1" hangingPunct="1"/>
            <a:r>
              <a:rPr lang="ru-RU" sz="2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учитель начальных классов</a:t>
            </a:r>
            <a:endParaRPr lang="ru-RU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Рисунок 3" descr="http://cs7060.vk.me/c7005/v7005020/26fb2/rOGe8D1jLC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2060575"/>
            <a:ext cx="3816350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1" descr="51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404813"/>
            <a:ext cx="2016125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Рисунок 2" descr="0627AB994E15-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975" y="404813"/>
            <a:ext cx="2087563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Рисунок 3" descr="366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538" y="404813"/>
            <a:ext cx="2305050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Рисунок 4" descr="3690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588" y="404813"/>
            <a:ext cx="2020887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Рисунок 5" descr="5114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850" y="2205038"/>
            <a:ext cx="1943100" cy="217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Рисунок 6" descr="5884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7538" y="2276475"/>
            <a:ext cx="2232025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Рисунок 7" descr="100858623_99504799_0df6ccc5992c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59563" y="2276475"/>
            <a:ext cx="2089150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Рисунок 8" descr="f51d0720f81910bb28aac8c45fda9b65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66950" y="2276475"/>
            <a:ext cx="2160588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" name="Рисунок 9" descr="скачанные файлы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3850" y="4365625"/>
            <a:ext cx="2016125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5" name="Рисунок 10" descr="065-14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266950" y="4365625"/>
            <a:ext cx="2233613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6" name="Рисунок 11" descr="view_imi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427538" y="4365625"/>
            <a:ext cx="20161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7" name="Рисунок 12" descr="17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443663" y="4365625"/>
            <a:ext cx="2274887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8" name="Picture 14" descr="C:\Users\Оксана\Desktop\линия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32637">
            <a:off x="249238" y="3930650"/>
            <a:ext cx="7573962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9" name="Picture 14" descr="C:\Users\Оксана\Desktop\линия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32637">
            <a:off x="249238" y="-30163"/>
            <a:ext cx="7573962" cy="160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0" name="Picture 14" descr="C:\Users\Оксана\Desktop\линия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21167363" flipH="1">
            <a:off x="1257300" y="1809750"/>
            <a:ext cx="757396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1" name="Picture 14" descr="C:\Users\Оксана\Desktop\линия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21167363" flipH="1">
            <a:off x="1247775" y="5626100"/>
            <a:ext cx="757396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2" descr="2_4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1123950"/>
            <a:ext cx="2238375" cy="345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Прямоугольник 3"/>
          <p:cNvSpPr>
            <a:spLocks noChangeArrowheads="1"/>
          </p:cNvSpPr>
          <p:nvPr/>
        </p:nvSpPr>
        <p:spPr bwMode="auto">
          <a:xfrm>
            <a:off x="2916238" y="1196975"/>
            <a:ext cx="6048375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Почитай отца твоего и мать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, это первая заповедь с обетованием: </a:t>
            </a:r>
          </a:p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да </a:t>
            </a:r>
            <a:r>
              <a:rPr lang="ru-RU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будет тебе благо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, и </a:t>
            </a:r>
            <a:r>
              <a:rPr lang="ru-RU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будешь </a:t>
            </a:r>
            <a:r>
              <a:rPr lang="ru-RU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долголетен</a:t>
            </a:r>
            <a:r>
              <a:rPr lang="ru-RU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на земле» (</a:t>
            </a:r>
            <a:r>
              <a:rPr lang="ru-RU" sz="3600" u="sng" dirty="0">
                <a:latin typeface="Times New Roman" pitchFamily="18" charset="0"/>
                <a:cs typeface="Times New Roman" pitchFamily="18" charset="0"/>
              </a:rPr>
              <a:t>Еф.6:1-3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ЦЕЛЬ ИССЛЕДОВАНИЯ</a:t>
            </a:r>
          </a:p>
        </p:txBody>
      </p:sp>
      <p:sp>
        <p:nvSpPr>
          <p:cNvPr id="5123" name="Содержимое 2"/>
          <p:cNvSpPr>
            <a:spLocks noGrp="1"/>
          </p:cNvSpPr>
          <p:nvPr>
            <p:ph idx="1"/>
          </p:nvPr>
        </p:nvSpPr>
        <p:spPr>
          <a:xfrm>
            <a:off x="250825" y="1989138"/>
            <a:ext cx="8642350" cy="2879725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ru-RU" sz="3600" smtClean="0">
                <a:latin typeface="Times New Roman" pitchFamily="18" charset="0"/>
                <a:cs typeface="Times New Roman" pitchFamily="18" charset="0"/>
              </a:rPr>
              <a:t>На примерах литературных произведений современных детских писателей, пословиц и поговорок показать, что долголетие и благополучие нашей жизни связаны с почитанием людей старшего поколения</a:t>
            </a:r>
          </a:p>
          <a:p>
            <a:pPr marL="0" indent="0" algn="ctr" eaLnBrk="1" hangingPunct="1">
              <a:lnSpc>
                <a:spcPct val="150000"/>
              </a:lnSpc>
              <a:buFont typeface="Arial" charset="0"/>
              <a:buNone/>
            </a:pPr>
            <a:endParaRPr lang="ru-RU" sz="360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7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5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5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5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123" grpId="0"/>
    </p:bldLst>
  </p:timing>
</p:sld>
</file>

<file path=ppt/theme/theme1.xml><?xml version="1.0" encoding="utf-8"?>
<a:theme xmlns:a="http://schemas.openxmlformats.org/drawingml/2006/main" name="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543</TotalTime>
  <Words>430</Words>
  <Application>Microsoft Office PowerPoint</Application>
  <PresentationFormat>Экран (4:3)</PresentationFormat>
  <Paragraphs>52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Духовно-нравственное развитие и воспитание младших школьников на основе исследовательской и проектной деятельности</vt:lpstr>
      <vt:lpstr>Слайд 2</vt:lpstr>
      <vt:lpstr>Слайд 3</vt:lpstr>
      <vt:lpstr>Слайд 4</vt:lpstr>
      <vt:lpstr>Слайд 5</vt:lpstr>
      <vt:lpstr>СТАРИКОВ ПОЧИТАТЬ – СВОЮ ЖИЗНЬ СОХРАНЯТЬ</vt:lpstr>
      <vt:lpstr>Слайд 7</vt:lpstr>
      <vt:lpstr>Слайд 8</vt:lpstr>
      <vt:lpstr>ЦЕЛЬ ИССЛЕДОВАНИЯ</vt:lpstr>
      <vt:lpstr>ЗАДАЧИ</vt:lpstr>
      <vt:lpstr>Интервью с судьёй Ухтинского городского суда Курлаповой Натальей Викторовной</vt:lpstr>
      <vt:lpstr>Слайд 12</vt:lpstr>
      <vt:lpstr>Стариков почитать – свою жизнь сохранять</vt:lpstr>
      <vt:lpstr>Проблема</vt:lpstr>
      <vt:lpstr>Цель проекта</vt:lpstr>
      <vt:lpstr>Слайд 16</vt:lpstr>
      <vt:lpstr>План проекта</vt:lpstr>
      <vt:lpstr>Слайд 18</vt:lpstr>
      <vt:lpstr>Практические задачи</vt:lpstr>
      <vt:lpstr>Для реализации проекта необходимо:</vt:lpstr>
      <vt:lpstr>Сборник работ детского литературного творчества «У каждого из них была своя война»</vt:lpstr>
      <vt:lpstr>Сборник работ детского литературного творчества «У каждого из них была своя война»  </vt:lpstr>
      <vt:lpstr>Выводы</vt:lpstr>
      <vt:lpstr> Связь времён, связь поколений 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Инна</dc:creator>
  <cp:lastModifiedBy>Инна</cp:lastModifiedBy>
  <cp:revision>49</cp:revision>
  <dcterms:created xsi:type="dcterms:W3CDTF">2015-10-29T12:43:10Z</dcterms:created>
  <dcterms:modified xsi:type="dcterms:W3CDTF">2015-12-07T18:56:47Z</dcterms:modified>
</cp:coreProperties>
</file>